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26" autoAdjust="0"/>
    <p:restoredTop sz="94660"/>
  </p:normalViewPr>
  <p:slideViewPr>
    <p:cSldViewPr>
      <p:cViewPr>
        <p:scale>
          <a:sx n="125" d="100"/>
          <a:sy n="125" d="100"/>
        </p:scale>
        <p:origin x="12" y="-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B3364-111F-439A-B535-A7F358864204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0F6E5-B1BC-4183-9F93-FB7FAE47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72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0F6E5-B1BC-4183-9F93-FB7FAE472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26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0F6E5-B1BC-4183-9F93-FB7FAE472A1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93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10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24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2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36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98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99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0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24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08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91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5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7E522-0BB7-4B40-96DD-0CE4D47EB8B6}" type="datetimeFigureOut">
              <a:rPr kumimoji="1" lang="ja-JP" altLang="en-US" smtClean="0"/>
              <a:t>2020/1/20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EAA6C-34C9-41B8-AB60-F22B8EA32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6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-38034"/>
            <a:ext cx="9144000" cy="4877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鳥取県版　就職氷河期世代支援パッケージ（案）</a:t>
            </a:r>
            <a:endParaRPr kumimoji="0" lang="ja-JP" altLang="en-US" sz="2400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山形 43"/>
          <p:cNvSpPr/>
          <p:nvPr/>
        </p:nvSpPr>
        <p:spPr>
          <a:xfrm>
            <a:off x="924901" y="1683010"/>
            <a:ext cx="1620000" cy="396000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情報発信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（掘り起こし）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山形 44"/>
          <p:cNvSpPr/>
          <p:nvPr/>
        </p:nvSpPr>
        <p:spPr>
          <a:xfrm>
            <a:off x="2378710" y="1683010"/>
            <a:ext cx="1229958" cy="396000"/>
          </a:xfrm>
          <a:prstGeom prst="chevron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相談窓口</a:t>
            </a:r>
            <a:endParaRPr lang="en-US" altLang="ja-JP" sz="1400" b="1" spc="-1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50" b="1" spc="-1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b="1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誘導・登録</a:t>
            </a:r>
            <a:r>
              <a:rPr lang="en-US" altLang="ja-JP" sz="1050" b="1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6" name="山形 45"/>
          <p:cNvSpPr/>
          <p:nvPr/>
        </p:nvSpPr>
        <p:spPr>
          <a:xfrm>
            <a:off x="3442477" y="1683010"/>
            <a:ext cx="1728000" cy="396000"/>
          </a:xfrm>
          <a:prstGeom prst="chevron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研修・訓練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基礎～職業訓練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山形 54"/>
          <p:cNvSpPr/>
          <p:nvPr/>
        </p:nvSpPr>
        <p:spPr>
          <a:xfrm>
            <a:off x="5004286" y="1683010"/>
            <a:ext cx="1728000" cy="396000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企業マッチング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8531" y="464679"/>
            <a:ext cx="8930413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600" dirty="0" smtClean="0"/>
              <a:t>就職氷河期世代活躍支援プラットフォームを中心に、国</a:t>
            </a:r>
            <a:r>
              <a:rPr lang="ja-JP" altLang="en-US" sz="1600" dirty="0"/>
              <a:t>ハローワークに設置される専門</a:t>
            </a:r>
            <a:r>
              <a:rPr lang="ja-JP" altLang="en-US" sz="1600" dirty="0" smtClean="0"/>
              <a:t>窓口と</a:t>
            </a:r>
            <a:r>
              <a:rPr lang="ja-JP" altLang="en-US" sz="1600" dirty="0"/>
              <a:t>連携</a:t>
            </a:r>
            <a:r>
              <a:rPr lang="ja-JP" altLang="en-US" sz="1600" dirty="0" smtClean="0"/>
              <a:t>して、各機関が就職</a:t>
            </a:r>
            <a:r>
              <a:rPr lang="ja-JP" altLang="en-US" sz="1600" dirty="0"/>
              <a:t>氷河期世代に向けた</a:t>
            </a:r>
            <a:r>
              <a:rPr lang="ja-JP" altLang="en-US" sz="1600" dirty="0" smtClean="0"/>
              <a:t>支援に取り組む。</a:t>
            </a:r>
            <a:endParaRPr lang="en-US" altLang="ja-JP" sz="1600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600" dirty="0" smtClean="0"/>
              <a:t>本県としては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①就職</a:t>
            </a:r>
            <a:r>
              <a:rPr lang="ja-JP" altLang="en-US" sz="1600" b="1" u="sng" dirty="0">
                <a:solidFill>
                  <a:srgbClr val="FF0000"/>
                </a:solidFill>
              </a:rPr>
              <a:t>氷河期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世代の掘り起こし、②県立ＨＷによる個別支援、③企業とのマッチング</a:t>
            </a:r>
            <a:r>
              <a:rPr lang="ja-JP" altLang="en-US" sz="1600" b="1" u="sng" dirty="0">
                <a:solidFill>
                  <a:srgbClr val="FF0000"/>
                </a:solidFill>
              </a:rPr>
              <a:t>機会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の創出④県外在住者向け交通費助成</a:t>
            </a:r>
            <a:r>
              <a:rPr lang="ja-JP" altLang="en-US" sz="1600" dirty="0" smtClean="0"/>
              <a:t>のほか、安定的就業に向けた職業訓練を実施する。</a:t>
            </a:r>
            <a:endParaRPr lang="ja-JP" altLang="en-US" sz="1600" dirty="0"/>
          </a:p>
        </p:txBody>
      </p:sp>
      <p:sp>
        <p:nvSpPr>
          <p:cNvPr id="58" name="山形 57"/>
          <p:cNvSpPr/>
          <p:nvPr/>
        </p:nvSpPr>
        <p:spPr>
          <a:xfrm>
            <a:off x="6566096" y="1683010"/>
            <a:ext cx="1728000" cy="396000"/>
          </a:xfrm>
          <a:prstGeom prst="chevr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8568387" y="1578367"/>
            <a:ext cx="432048" cy="499848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t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就職氷河期世代の安定した雇用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6175364" y="4105488"/>
            <a:ext cx="4392000" cy="18000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1008716" y="2156226"/>
            <a:ext cx="1440000" cy="8033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○就職氷河期世代、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家族等に向けた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○関係機関と連携し、　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国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HW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誘導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475512" y="2156226"/>
            <a:ext cx="966747" cy="8033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spc="-1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国及び県立ハローワークでの支援</a:t>
            </a:r>
            <a:endParaRPr lang="en-US" altLang="ja-JP" sz="1100" spc="-1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473922" y="2156226"/>
            <a:ext cx="1481485" cy="803389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社会人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基礎研修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100" spc="-1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ﾋﾞｼﾞﾈｽﾏﾅｰや就活基礎</a:t>
            </a:r>
            <a:r>
              <a:rPr lang="en-US" altLang="ja-JP" sz="1100" spc="-1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氷河期世代の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特性</a:t>
            </a:r>
            <a:r>
              <a:rPr lang="ja-JP" altLang="en-US" sz="1100" spc="-1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に合った職業</a:t>
            </a:r>
            <a:r>
              <a:rPr lang="ja-JP" altLang="en-US" sz="1100" spc="-1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訓練</a:t>
            </a:r>
            <a:endParaRPr lang="en-US" altLang="ja-JP" sz="1100" spc="-1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979273" y="2156226"/>
            <a:ext cx="1553036" cy="80338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○企業とのマッチング機会の創出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581937" y="2156226"/>
            <a:ext cx="1579305" cy="803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○採用企業の受入支援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○県外者への交通費助成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08716" y="3165340"/>
            <a:ext cx="1440000" cy="35685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475512" y="3165340"/>
            <a:ext cx="966747" cy="35685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100" b="1" spc="-1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473921" y="3165340"/>
            <a:ext cx="1467779" cy="3568545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979273" y="3165340"/>
            <a:ext cx="1557755" cy="356854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100" b="1" spc="-1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581937" y="3165340"/>
            <a:ext cx="1589778" cy="3568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86832" y="3253187"/>
            <a:ext cx="1476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■県内向け</a:t>
            </a:r>
            <a:r>
              <a:rPr kumimoji="1"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情報発信</a:t>
            </a:r>
            <a:endParaRPr kumimoji="1" lang="en-US" altLang="ja-JP" sz="11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[1,500</a:t>
            </a:r>
            <a:r>
              <a:rPr lang="ja-JP" altLang="en-US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千円＊国</a:t>
            </a:r>
            <a:r>
              <a:rPr lang="en-US" altLang="ja-JP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3/4]</a:t>
            </a:r>
          </a:p>
          <a:p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・就職氷河期世代、</a:t>
            </a:r>
            <a:endParaRPr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及びその親に向けた</a:t>
            </a:r>
            <a:endParaRPr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情報発信</a:t>
            </a:r>
            <a:endParaRPr kumimoji="1"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426755" y="4420364"/>
            <a:ext cx="3105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■就職支援セミナー</a:t>
            </a:r>
            <a:endParaRPr lang="en-US" altLang="ja-JP" sz="11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＋個別企業説明会</a:t>
            </a:r>
            <a:r>
              <a:rPr lang="en-US" altLang="ja-JP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[2,025</a:t>
            </a:r>
            <a:r>
              <a:rPr lang="ja-JP" altLang="en-US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千円＊国</a:t>
            </a:r>
            <a:r>
              <a:rPr lang="en-US" altLang="ja-JP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4/5※</a:t>
            </a:r>
            <a:r>
              <a:rPr lang="ja-JP" altLang="en-US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地ﾌﾟﾛ</a:t>
            </a:r>
            <a:r>
              <a:rPr lang="en-US" altLang="ja-JP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lang="en-US" altLang="ja-JP" sz="1100" b="1" spc="-1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0034" y="2769308"/>
            <a:ext cx="112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[</a:t>
            </a:r>
            <a:r>
              <a:rPr lang="ja-JP" altLang="en-US" sz="1400" dirty="0"/>
              <a:t>支援</a:t>
            </a:r>
            <a:r>
              <a:rPr lang="ja-JP" altLang="en-US" sz="1400" dirty="0" smtClean="0"/>
              <a:t>策</a:t>
            </a:r>
            <a:r>
              <a:rPr lang="en-US" altLang="ja-JP" sz="1400" dirty="0" smtClean="0"/>
              <a:t>]</a:t>
            </a:r>
            <a:endParaRPr kumimoji="1" lang="ja-JP" altLang="en-US" sz="1400" dirty="0"/>
          </a:p>
        </p:txBody>
      </p:sp>
      <p:sp>
        <p:nvSpPr>
          <p:cNvPr id="43" name="下矢印 42"/>
          <p:cNvSpPr/>
          <p:nvPr/>
        </p:nvSpPr>
        <p:spPr>
          <a:xfrm>
            <a:off x="1296488" y="2967378"/>
            <a:ext cx="936104" cy="190199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7" name="下矢印 46"/>
          <p:cNvSpPr/>
          <p:nvPr/>
        </p:nvSpPr>
        <p:spPr>
          <a:xfrm>
            <a:off x="2574739" y="2967378"/>
            <a:ext cx="936104" cy="19019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8" name="下矢印 47"/>
          <p:cNvSpPr/>
          <p:nvPr/>
        </p:nvSpPr>
        <p:spPr>
          <a:xfrm>
            <a:off x="3746612" y="2967378"/>
            <a:ext cx="936104" cy="190199"/>
          </a:xfrm>
          <a:prstGeom prst="downArrow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3" name="下矢印 52"/>
          <p:cNvSpPr/>
          <p:nvPr/>
        </p:nvSpPr>
        <p:spPr>
          <a:xfrm>
            <a:off x="5299768" y="2967378"/>
            <a:ext cx="936104" cy="190199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4" name="下矢印 53"/>
          <p:cNvSpPr/>
          <p:nvPr/>
        </p:nvSpPr>
        <p:spPr>
          <a:xfrm>
            <a:off x="6914010" y="2967378"/>
            <a:ext cx="936104" cy="19019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910447" y="3227787"/>
            <a:ext cx="17465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■企業とのマッチング創出</a:t>
            </a:r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【4,000</a:t>
            </a:r>
            <a:r>
              <a:rPr lang="ja-JP" altLang="en-US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千円＊国</a:t>
            </a:r>
            <a:r>
              <a:rPr lang="en-US" altLang="ja-JP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3/4]</a:t>
            </a:r>
            <a:endParaRPr lang="ja-JP" altLang="en-US" sz="11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・就職氷河期世代対象の企業見学ツアー</a:t>
            </a:r>
            <a:endParaRPr lang="en-US" altLang="ja-JP" sz="1200" spc="-1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・対象求人の促進に</a:t>
            </a:r>
            <a:r>
              <a:rPr lang="ja-JP" altLang="en-US" sz="110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向けたの</a:t>
            </a:r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企業向けセミナー開催</a:t>
            </a:r>
            <a:endParaRPr lang="en-US" altLang="ja-JP" sz="11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426756" y="4932647"/>
            <a:ext cx="15854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■就職氷河期世代等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安定的就業に向けた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職業訓練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100" b="1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[14,392</a:t>
            </a:r>
            <a:r>
              <a:rPr lang="ja-JP" altLang="en-US" sz="1100" b="1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ja-JP" altLang="en-US" sz="1100" b="1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ja-JP" altLang="en-US" sz="1100" b="1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en-US" altLang="ja-JP" sz="1100" b="1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10/10]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540190" y="3253187"/>
            <a:ext cx="163152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■県外在住者向けの</a:t>
            </a:r>
            <a:r>
              <a:rPr lang="en-US" altLang="ja-JP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面接・就職フェア参加</a:t>
            </a:r>
            <a:endParaRPr lang="en-US" altLang="ja-JP" sz="11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にかかる交通費助成 </a:t>
            </a:r>
            <a:endParaRPr lang="en-US" altLang="ja-JP" sz="11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（上限</a:t>
            </a:r>
            <a:r>
              <a:rPr lang="en-US" altLang="ja-JP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  <a:endParaRPr lang="en-US" altLang="ja-JP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0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[500</a:t>
            </a:r>
            <a:r>
              <a:rPr lang="ja-JP" altLang="en-US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ja-JP" altLang="en-US" sz="1100" b="1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ja-JP" altLang="en-US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en-US" altLang="ja-JP" sz="1100" b="1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3/4]</a:t>
            </a:r>
            <a:endParaRPr lang="en-US" altLang="ja-JP" sz="1100" b="1" spc="-1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564598" y="5871432"/>
            <a:ext cx="5536725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■国ハローワークによるチーム支援</a:t>
            </a:r>
            <a:endParaRPr lang="en-US" altLang="ja-JP" sz="11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・就職支援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配置や専門担当者の支援チームによる伴走支援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・キャリアコンサル・職業訓練のあっせん・面接訓練　　　等を実施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6428" y="3219557"/>
            <a:ext cx="8136000" cy="110603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-3980" y="3242204"/>
            <a:ext cx="998579" cy="89255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雇用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政策課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委託実施想定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36428" y="4396257"/>
            <a:ext cx="8136000" cy="491166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-3980" y="4372944"/>
            <a:ext cx="998579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県立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HW</a:t>
            </a: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地ﾌﾟﾛ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6428" y="4934780"/>
            <a:ext cx="8136000" cy="756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-3980" y="4963424"/>
            <a:ext cx="998579" cy="7386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人材課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産人セ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6428" y="5754625"/>
            <a:ext cx="8136000" cy="950401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-10683" y="5950156"/>
            <a:ext cx="1011983" cy="4770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鳥取労働局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373145" y="5871432"/>
            <a:ext cx="1683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■採用企業への助成制度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ﾄﾗｲｱﾙ雇用・雇用奨励金・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OJT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訓練支援　　　　等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972532" y="5784120"/>
            <a:ext cx="1592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■就職氷河期活躍支援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都道府県ﾌﾟﾗｯﾄﾌｫｰﾑ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の設置</a:t>
            </a:r>
            <a:endParaRPr lang="en-US" altLang="ja-JP" sz="1100" b="1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■サポステ・プラス事業</a:t>
            </a:r>
            <a:endParaRPr lang="en-US" altLang="ja-JP" sz="1100" spc="-1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00" spc="-1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（サポステの対象年齢拡充等）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467599" y="4418961"/>
            <a:ext cx="9883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■県立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HW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による相談対応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90034" y="2166625"/>
            <a:ext cx="1128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[</a:t>
            </a:r>
            <a:r>
              <a:rPr lang="ja-JP" altLang="en-US" sz="1400" dirty="0"/>
              <a:t>方向性</a:t>
            </a:r>
            <a:r>
              <a:rPr lang="en-US" altLang="ja-JP" sz="1400" dirty="0" smtClean="0"/>
              <a:t>]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487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-38034"/>
            <a:ext cx="9144000" cy="4877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鳥取県版　就職氷河期世代支援パッケージ（案）</a:t>
            </a:r>
            <a:endParaRPr kumimoji="0" lang="ja-JP" altLang="en-US" sz="2400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8531" y="464679"/>
            <a:ext cx="8930413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積算イメージ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600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県内向け情報</a:t>
            </a:r>
            <a:r>
              <a:rPr lang="ja-JP" altLang="en-US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r>
              <a:rPr lang="en-US" altLang="ja-JP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【1,500</a:t>
            </a:r>
            <a:r>
              <a:rPr lang="ja-JP" altLang="en-US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県直営</a:t>
            </a:r>
            <a:endParaRPr lang="en-US" altLang="ja-JP" sz="1600" dirty="0" smtClean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（積算）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回（新聞広告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回、インターネット広告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回想定）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■企業とのマッチング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創出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（１）企業見学ツアー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委託想定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○想定：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名程度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回、ジャンボタクシー利用、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社程度の見学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○経費：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回当り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回＝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（想定：タクシー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千円、謝金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千円、アテンド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経費：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千円、事務費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（２）就職フェアでの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就職氷河期支援コーナー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【1,800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直営＋委託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endParaRPr lang="en-US" altLang="ja-JP" sz="16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○想定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：とっとり就職フェア（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月）等の機会を捉えた求人企業向けのセミナー開催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○経費：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回当り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×3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1,800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（想定：講師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千円、会場経費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千円、事務費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■県外在住者向け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の面接・就職フェア参加に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かかる交通費助成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spc="-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600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lang="ja-JP" altLang="en-US" sz="1600" spc="-1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※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定住機構への委託</a:t>
            </a:r>
            <a:r>
              <a:rPr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endParaRPr lang="en-US" altLang="ja-JP" sz="1600" spc="-1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（積算）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関西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×15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名、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関東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420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千円、事務費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:80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千円、個人への支給、要事前申請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26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</TotalTime>
  <Words>267</Words>
  <Application>Microsoft Office PowerPoint</Application>
  <PresentationFormat>画面に合わせる (4:3)</PresentationFormat>
  <Paragraphs>86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鳥取県庁</dc:creator>
  <cp:lastModifiedBy>鳥取県</cp:lastModifiedBy>
  <cp:revision>161</cp:revision>
  <cp:lastPrinted>2020-01-17T08:16:17Z</cp:lastPrinted>
  <dcterms:created xsi:type="dcterms:W3CDTF">2019-05-07T04:44:37Z</dcterms:created>
  <dcterms:modified xsi:type="dcterms:W3CDTF">2020-01-20T01:35:48Z</dcterms:modified>
</cp:coreProperties>
</file>