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906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C0C0C0"/>
    <a:srgbClr val="BBE0E3"/>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652" autoAdjust="0"/>
  </p:normalViewPr>
  <p:slideViewPr>
    <p:cSldViewPr>
      <p:cViewPr varScale="1">
        <p:scale>
          <a:sx n="74" d="100"/>
          <a:sy n="74" d="100"/>
        </p:scale>
        <p:origin x="3048" y="84"/>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0838"/>
            <a:ext cx="5143500" cy="3449637"/>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091EEB09-7316-4D61-B10D-DB133097C9DE}" type="slidenum">
              <a:rPr lang="en-US" altLang="ja-JP"/>
              <a:pPr/>
              <a:t>‹#›</a:t>
            </a:fld>
            <a:endParaRPr lang="en-US" altLang="ja-JP"/>
          </a:p>
        </p:txBody>
      </p:sp>
    </p:spTree>
    <p:extLst>
      <p:ext uri="{BB962C8B-B14F-4D97-AF65-F5344CB8AC3E}">
        <p14:creationId xmlns:p14="http://schemas.microsoft.com/office/powerpoint/2010/main" val="1039767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96A091D7-84C3-4863-8F56-C34F28AA1F14}" type="slidenum">
              <a:rPr lang="en-US" altLang="ja-JP"/>
              <a:pPr/>
              <a:t>‹#›</a:t>
            </a:fld>
            <a:endParaRPr lang="en-US" altLang="ja-JP"/>
          </a:p>
        </p:txBody>
      </p:sp>
    </p:spTree>
    <p:extLst>
      <p:ext uri="{BB962C8B-B14F-4D97-AF65-F5344CB8AC3E}">
        <p14:creationId xmlns:p14="http://schemas.microsoft.com/office/powerpoint/2010/main" val="2938200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875"/>
            <a:ext cx="1543050" cy="84518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42900" y="396875"/>
            <a:ext cx="4476750" cy="84518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7B258E25-F0A6-4526-A976-7B6CF5D0B91B}" type="slidenum">
              <a:rPr lang="en-US" altLang="ja-JP"/>
              <a:pPr/>
              <a:t>‹#›</a:t>
            </a:fld>
            <a:endParaRPr lang="en-US" altLang="ja-JP"/>
          </a:p>
        </p:txBody>
      </p:sp>
    </p:spTree>
    <p:extLst>
      <p:ext uri="{BB962C8B-B14F-4D97-AF65-F5344CB8AC3E}">
        <p14:creationId xmlns:p14="http://schemas.microsoft.com/office/powerpoint/2010/main" val="357801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D209D932-53FE-4A13-8D94-F365E57B592D}" type="slidenum">
              <a:rPr lang="en-US" altLang="ja-JP"/>
              <a:pPr/>
              <a:t>‹#›</a:t>
            </a:fld>
            <a:endParaRPr lang="en-US" altLang="ja-JP"/>
          </a:p>
        </p:txBody>
      </p:sp>
    </p:spTree>
    <p:extLst>
      <p:ext uri="{BB962C8B-B14F-4D97-AF65-F5344CB8AC3E}">
        <p14:creationId xmlns:p14="http://schemas.microsoft.com/office/powerpoint/2010/main" val="1851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8313" y="2470150"/>
            <a:ext cx="5915025" cy="4119563"/>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C570BD9F-7B91-42DC-8E08-5B81450AE63B}" type="slidenum">
              <a:rPr lang="en-US" altLang="ja-JP"/>
              <a:pPr/>
              <a:t>‹#›</a:t>
            </a:fld>
            <a:endParaRPr lang="en-US" altLang="ja-JP"/>
          </a:p>
        </p:txBody>
      </p:sp>
    </p:spTree>
    <p:extLst>
      <p:ext uri="{BB962C8B-B14F-4D97-AF65-F5344CB8AC3E}">
        <p14:creationId xmlns:p14="http://schemas.microsoft.com/office/powerpoint/2010/main" val="239784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342900" y="2311400"/>
            <a:ext cx="3009900" cy="65373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3505200" y="2311400"/>
            <a:ext cx="3009900" cy="65373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C65E531E-6038-4816-B72E-C02DBA0667B3}" type="slidenum">
              <a:rPr lang="en-US" altLang="ja-JP"/>
              <a:pPr/>
              <a:t>‹#›</a:t>
            </a:fld>
            <a:endParaRPr lang="en-US" altLang="ja-JP"/>
          </a:p>
        </p:txBody>
      </p:sp>
    </p:spTree>
    <p:extLst>
      <p:ext uri="{BB962C8B-B14F-4D97-AF65-F5344CB8AC3E}">
        <p14:creationId xmlns:p14="http://schemas.microsoft.com/office/powerpoint/2010/main" val="1283873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527050"/>
            <a:ext cx="5915025" cy="1914525"/>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73075" y="3617913"/>
            <a:ext cx="2900363"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71863" y="3617913"/>
            <a:ext cx="2916237" cy="53228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BB45008E-773B-4FBA-B2D4-F5178BC62C39}" type="slidenum">
              <a:rPr lang="en-US" altLang="ja-JP"/>
              <a:pPr/>
              <a:t>‹#›</a:t>
            </a:fld>
            <a:endParaRPr lang="en-US" altLang="ja-JP"/>
          </a:p>
        </p:txBody>
      </p:sp>
    </p:spTree>
    <p:extLst>
      <p:ext uri="{BB962C8B-B14F-4D97-AF65-F5344CB8AC3E}">
        <p14:creationId xmlns:p14="http://schemas.microsoft.com/office/powerpoint/2010/main" val="1480361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16B4AC1D-BA02-4FCA-A8D8-87BFD50263B0}" type="slidenum">
              <a:rPr lang="en-US" altLang="ja-JP"/>
              <a:pPr/>
              <a:t>‹#›</a:t>
            </a:fld>
            <a:endParaRPr lang="en-US" altLang="ja-JP"/>
          </a:p>
        </p:txBody>
      </p:sp>
    </p:spTree>
    <p:extLst>
      <p:ext uri="{BB962C8B-B14F-4D97-AF65-F5344CB8AC3E}">
        <p14:creationId xmlns:p14="http://schemas.microsoft.com/office/powerpoint/2010/main" val="332134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82F70DCE-6245-4D1B-A0D9-ADE6788F05B1}" type="slidenum">
              <a:rPr lang="en-US" altLang="ja-JP"/>
              <a:pPr/>
              <a:t>‹#›</a:t>
            </a:fld>
            <a:endParaRPr lang="en-US" altLang="ja-JP"/>
          </a:p>
        </p:txBody>
      </p:sp>
    </p:spTree>
    <p:extLst>
      <p:ext uri="{BB962C8B-B14F-4D97-AF65-F5344CB8AC3E}">
        <p14:creationId xmlns:p14="http://schemas.microsoft.com/office/powerpoint/2010/main" val="2690028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ACA4B30B-E363-4C69-AFE1-9B8AB360D731}" type="slidenum">
              <a:rPr lang="en-US" altLang="ja-JP"/>
              <a:pPr/>
              <a:t>‹#›</a:t>
            </a:fld>
            <a:endParaRPr lang="en-US" altLang="ja-JP"/>
          </a:p>
        </p:txBody>
      </p:sp>
    </p:spTree>
    <p:extLst>
      <p:ext uri="{BB962C8B-B14F-4D97-AF65-F5344CB8AC3E}">
        <p14:creationId xmlns:p14="http://schemas.microsoft.com/office/powerpoint/2010/main" val="2115128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3075" y="660400"/>
            <a:ext cx="2211388" cy="23114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93548FC6-881F-4B36-A601-47435C7F8F36}" type="slidenum">
              <a:rPr lang="en-US" altLang="ja-JP"/>
              <a:pPr/>
              <a:t>‹#›</a:t>
            </a:fld>
            <a:endParaRPr lang="en-US" altLang="ja-JP"/>
          </a:p>
        </p:txBody>
      </p:sp>
    </p:spTree>
    <p:extLst>
      <p:ext uri="{BB962C8B-B14F-4D97-AF65-F5344CB8AC3E}">
        <p14:creationId xmlns:p14="http://schemas.microsoft.com/office/powerpoint/2010/main" val="3118723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900" y="9020175"/>
            <a:ext cx="1600200" cy="6873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p:cNvSpPr>
            <a:spLocks noGrp="1" noChangeArrowheads="1"/>
          </p:cNvSpPr>
          <p:nvPr>
            <p:ph type="ftr" sz="quarter" idx="3"/>
          </p:nvPr>
        </p:nvSpPr>
        <p:spPr bwMode="auto">
          <a:xfrm>
            <a:off x="2343150" y="9020175"/>
            <a:ext cx="2171700" cy="6873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p:cNvSpPr>
            <a:spLocks noGrp="1" noChangeArrowheads="1"/>
          </p:cNvSpPr>
          <p:nvPr>
            <p:ph type="sldNum" sz="quarter" idx="4"/>
          </p:nvPr>
        </p:nvSpPr>
        <p:spPr bwMode="auto">
          <a:xfrm>
            <a:off x="4914900" y="9020175"/>
            <a:ext cx="1600200" cy="6873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DCAB2D32-9DD9-4D68-BC39-60375664C168}"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bwMode="gray">
          <a:xfrm>
            <a:off x="260350" y="168275"/>
            <a:ext cx="6337300" cy="755650"/>
          </a:xfrm>
        </p:spPr>
        <p:txBody>
          <a:bodyPr/>
          <a:lstStyle/>
          <a:p>
            <a:pPr eaLnBrk="1" hangingPunct="1">
              <a:lnSpc>
                <a:spcPct val="90000"/>
              </a:lnSpc>
            </a:pPr>
            <a:r>
              <a:rPr lang="ja-JP" altLang="en-US" sz="2000" b="1" dirty="0"/>
              <a:t>攻守の要となる水田農業法人育成事業費補助金</a:t>
            </a:r>
            <a:r>
              <a:rPr lang="ja-JP" altLang="en-US" sz="2000" b="1" dirty="0" smtClean="0"/>
              <a:t>の</a:t>
            </a:r>
            <a:endParaRPr lang="en-US" altLang="ja-JP" sz="2000" b="1" dirty="0" smtClean="0"/>
          </a:p>
          <a:p>
            <a:pPr eaLnBrk="1" hangingPunct="1">
              <a:lnSpc>
                <a:spcPct val="90000"/>
              </a:lnSpc>
            </a:pPr>
            <a:r>
              <a:rPr lang="ja-JP" altLang="en-US" sz="2000" b="1" dirty="0" smtClean="0"/>
              <a:t>事務</a:t>
            </a:r>
            <a:r>
              <a:rPr lang="ja-JP" altLang="en-US" sz="2000" b="1" dirty="0" smtClean="0"/>
              <a:t>手続きについて</a:t>
            </a:r>
          </a:p>
        </p:txBody>
      </p:sp>
      <p:sp>
        <p:nvSpPr>
          <p:cNvPr id="33" name="AutoShape 4"/>
          <p:cNvSpPr>
            <a:spLocks noChangeArrowheads="1"/>
          </p:cNvSpPr>
          <p:nvPr/>
        </p:nvSpPr>
        <p:spPr bwMode="gray">
          <a:xfrm>
            <a:off x="539750" y="1130300"/>
            <a:ext cx="5922963" cy="377825"/>
          </a:xfrm>
          <a:prstGeom prst="flowChartAlternateProcess">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300"/>
              <a:t>　</a:t>
            </a:r>
            <a:r>
              <a:rPr lang="ja-JP" altLang="en-US" sz="1600" b="1"/>
              <a:t>１．　交付申請提出　　　　　　　　　（知事が定める日まで）</a:t>
            </a:r>
          </a:p>
        </p:txBody>
      </p:sp>
      <p:sp>
        <p:nvSpPr>
          <p:cNvPr id="34" name="AutoShape 12"/>
          <p:cNvSpPr>
            <a:spLocks noChangeArrowheads="1"/>
          </p:cNvSpPr>
          <p:nvPr/>
        </p:nvSpPr>
        <p:spPr bwMode="gray">
          <a:xfrm>
            <a:off x="539750" y="2144713"/>
            <a:ext cx="5913438" cy="403225"/>
          </a:xfrm>
          <a:prstGeom prst="flowChartAlternateProcess">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300" dirty="0"/>
              <a:t>　</a:t>
            </a:r>
            <a:r>
              <a:rPr lang="ja-JP" altLang="en-US" sz="1600" b="1" dirty="0"/>
              <a:t>２．　交付決定通知到着　　　　　　（交付申請から原則３０日以内）</a:t>
            </a:r>
          </a:p>
        </p:txBody>
      </p:sp>
      <p:sp>
        <p:nvSpPr>
          <p:cNvPr id="35" name="AutoShape 13"/>
          <p:cNvSpPr>
            <a:spLocks noChangeArrowheads="1"/>
          </p:cNvSpPr>
          <p:nvPr/>
        </p:nvSpPr>
        <p:spPr bwMode="gray">
          <a:xfrm>
            <a:off x="549275" y="3157538"/>
            <a:ext cx="5913438" cy="355600"/>
          </a:xfrm>
          <a:prstGeom prst="flowChartAlternateProcess">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300"/>
              <a:t>　</a:t>
            </a:r>
            <a:r>
              <a:rPr lang="ja-JP" altLang="en-US" sz="1600" b="1"/>
              <a:t>３．　事業開始　</a:t>
            </a:r>
            <a:r>
              <a:rPr lang="en-US" altLang="ja-JP" sz="1600" i="1">
                <a:solidFill>
                  <a:srgbClr val="FF99FF"/>
                </a:solidFill>
              </a:rPr>
              <a:t> </a:t>
            </a:r>
            <a:r>
              <a:rPr lang="en-US" altLang="ja-JP" sz="1100" i="1"/>
              <a:t>※</a:t>
            </a:r>
            <a:r>
              <a:rPr lang="ja-JP" altLang="en-US" sz="1100" i="1"/>
              <a:t>この補助金においては、着手届の提出は必要ありません</a:t>
            </a:r>
            <a:r>
              <a:rPr lang="ja-JP" altLang="en-US" sz="1600" i="1"/>
              <a:t>。</a:t>
            </a:r>
            <a:endParaRPr lang="ja-JP" altLang="en-US" sz="1600" b="1"/>
          </a:p>
        </p:txBody>
      </p:sp>
      <p:sp>
        <p:nvSpPr>
          <p:cNvPr id="36" name="AutoShape 14"/>
          <p:cNvSpPr>
            <a:spLocks noChangeArrowheads="1"/>
          </p:cNvSpPr>
          <p:nvPr/>
        </p:nvSpPr>
        <p:spPr bwMode="gray">
          <a:xfrm>
            <a:off x="539750" y="4376738"/>
            <a:ext cx="5913438" cy="384175"/>
          </a:xfrm>
          <a:prstGeom prst="flowChartAlternateProcess">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b="1" dirty="0"/>
              <a:t>　４．　事業完了　</a:t>
            </a:r>
            <a:r>
              <a:rPr lang="en-US" altLang="ja-JP" sz="1100" i="1" dirty="0"/>
              <a:t>※</a:t>
            </a:r>
            <a:r>
              <a:rPr lang="ja-JP" altLang="en-US" sz="1100" i="1" dirty="0"/>
              <a:t>この補助金においては、 完了届の提出は必要ありません。</a:t>
            </a:r>
            <a:endParaRPr lang="ja-JP" altLang="en-US" sz="1100" b="1" dirty="0"/>
          </a:p>
        </p:txBody>
      </p:sp>
      <p:sp>
        <p:nvSpPr>
          <p:cNvPr id="37" name="AutoShape 15"/>
          <p:cNvSpPr>
            <a:spLocks noChangeArrowheads="1"/>
          </p:cNvSpPr>
          <p:nvPr/>
        </p:nvSpPr>
        <p:spPr bwMode="gray">
          <a:xfrm>
            <a:off x="539750" y="5889625"/>
            <a:ext cx="5913438" cy="412750"/>
          </a:xfrm>
          <a:prstGeom prst="flowChartAlternateProcess">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b="1" dirty="0"/>
              <a:t>　５．　実績報告書提出　</a:t>
            </a:r>
            <a:r>
              <a:rPr lang="ja-JP" altLang="en-US" sz="1200" b="1" dirty="0"/>
              <a:t>（完了・廃止・中止から３０日以内または４月２０日）</a:t>
            </a:r>
          </a:p>
        </p:txBody>
      </p:sp>
      <p:sp>
        <p:nvSpPr>
          <p:cNvPr id="38" name="AutoShape 17"/>
          <p:cNvSpPr>
            <a:spLocks noChangeArrowheads="1"/>
          </p:cNvSpPr>
          <p:nvPr/>
        </p:nvSpPr>
        <p:spPr bwMode="gray">
          <a:xfrm>
            <a:off x="539750" y="1543050"/>
            <a:ext cx="406400" cy="571500"/>
          </a:xfrm>
          <a:prstGeom prst="downArrow">
            <a:avLst>
              <a:gd name="adj1" fmla="val 50000"/>
              <a:gd name="adj2" fmla="val 45280"/>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9" name="Rectangle 21"/>
          <p:cNvSpPr>
            <a:spLocks noChangeArrowheads="1"/>
          </p:cNvSpPr>
          <p:nvPr/>
        </p:nvSpPr>
        <p:spPr bwMode="gray">
          <a:xfrm>
            <a:off x="981075" y="1544638"/>
            <a:ext cx="5265738" cy="623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a:t>○</a:t>
            </a:r>
            <a:r>
              <a:rPr lang="ja-JP" altLang="en-US" sz="1200"/>
              <a:t>交付申請は、下記提出先に郵送又は持参してください。</a:t>
            </a:r>
          </a:p>
          <a:p>
            <a:pPr eaLnBrk="1" hangingPunct="1">
              <a:spcBef>
                <a:spcPct val="0"/>
              </a:spcBef>
              <a:buFontTx/>
              <a:buNone/>
            </a:pPr>
            <a:r>
              <a:rPr lang="ja-JP" altLang="en-US" sz="1000"/>
              <a:t>　　</a:t>
            </a:r>
            <a:r>
              <a:rPr lang="ja-JP" altLang="en-US" sz="1800"/>
              <a:t>　</a:t>
            </a:r>
          </a:p>
          <a:p>
            <a:pPr eaLnBrk="1" hangingPunct="1">
              <a:spcBef>
                <a:spcPct val="0"/>
              </a:spcBef>
              <a:buFontTx/>
              <a:buNone/>
            </a:pPr>
            <a:endParaRPr lang="ja-JP" altLang="en-US" sz="1000"/>
          </a:p>
          <a:p>
            <a:pPr eaLnBrk="1" hangingPunct="1">
              <a:spcBef>
                <a:spcPct val="0"/>
              </a:spcBef>
              <a:buFontTx/>
              <a:buNone/>
            </a:pPr>
            <a:r>
              <a:rPr lang="ja-JP" altLang="en-US" sz="1000"/>
              <a:t>　</a:t>
            </a:r>
          </a:p>
        </p:txBody>
      </p:sp>
      <p:sp>
        <p:nvSpPr>
          <p:cNvPr id="40" name="Rectangle 22"/>
          <p:cNvSpPr>
            <a:spLocks noChangeArrowheads="1"/>
          </p:cNvSpPr>
          <p:nvPr/>
        </p:nvSpPr>
        <p:spPr bwMode="gray">
          <a:xfrm>
            <a:off x="476250" y="7783513"/>
            <a:ext cx="6121400" cy="1993900"/>
          </a:xfrm>
          <a:prstGeom prst="rect">
            <a:avLst/>
          </a:prstGeom>
          <a:solidFill>
            <a:schemeClr val="accent5">
              <a:alpha val="67842"/>
            </a:schemeClr>
          </a:solidFill>
          <a:ln w="25400">
            <a:solidFill>
              <a:schemeClr val="tx1"/>
            </a:solidFill>
            <a:miter lim="800000"/>
            <a:headEnd/>
            <a:tailEnd/>
          </a:ln>
          <a:effec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200" b="1" u="sng" smtClean="0"/>
              <a:t>資料提出・問い合わせ先</a:t>
            </a:r>
            <a:endParaRPr lang="en-US" altLang="ja-JP" sz="1200" b="1" u="sng" smtClean="0"/>
          </a:p>
          <a:p>
            <a:pPr eaLnBrk="1" hangingPunct="1">
              <a:spcBef>
                <a:spcPct val="0"/>
              </a:spcBef>
              <a:buFontTx/>
              <a:buNone/>
              <a:defRPr/>
            </a:pPr>
            <a:r>
              <a:rPr lang="ja-JP" altLang="en-US" sz="1200" b="1" smtClean="0"/>
              <a:t>　　</a:t>
            </a:r>
            <a:endParaRPr lang="en-US" altLang="ja-JP" sz="1200" b="1" smtClean="0"/>
          </a:p>
          <a:p>
            <a:pPr eaLnBrk="1" hangingPunct="1">
              <a:spcBef>
                <a:spcPct val="0"/>
              </a:spcBef>
              <a:buFontTx/>
              <a:buNone/>
              <a:defRPr/>
            </a:pPr>
            <a:r>
              <a:rPr lang="ja-JP" altLang="en-US" sz="1000" smtClean="0"/>
              <a:t>　　　　　　　　　　　　</a:t>
            </a:r>
          </a:p>
        </p:txBody>
      </p:sp>
      <p:sp>
        <p:nvSpPr>
          <p:cNvPr id="41" name="AutoShape 24"/>
          <p:cNvSpPr>
            <a:spLocks noChangeArrowheads="1"/>
          </p:cNvSpPr>
          <p:nvPr/>
        </p:nvSpPr>
        <p:spPr bwMode="gray">
          <a:xfrm>
            <a:off x="539750" y="2576513"/>
            <a:ext cx="431800" cy="522287"/>
          </a:xfrm>
          <a:prstGeom prst="downArrow">
            <a:avLst>
              <a:gd name="adj1" fmla="val 50000"/>
              <a:gd name="adj2" fmla="val 31616"/>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2" name="AutoShape 25"/>
          <p:cNvSpPr>
            <a:spLocks noChangeArrowheads="1"/>
          </p:cNvSpPr>
          <p:nvPr/>
        </p:nvSpPr>
        <p:spPr bwMode="gray">
          <a:xfrm>
            <a:off x="539750" y="4797425"/>
            <a:ext cx="431800" cy="1017588"/>
          </a:xfrm>
          <a:prstGeom prst="downArrow">
            <a:avLst>
              <a:gd name="adj1" fmla="val 50000"/>
              <a:gd name="adj2" fmla="val 53373"/>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3" name="AutoShape 26"/>
          <p:cNvSpPr>
            <a:spLocks noChangeArrowheads="1"/>
          </p:cNvSpPr>
          <p:nvPr/>
        </p:nvSpPr>
        <p:spPr bwMode="gray">
          <a:xfrm>
            <a:off x="549275" y="3584575"/>
            <a:ext cx="431800" cy="755650"/>
          </a:xfrm>
          <a:prstGeom prst="downArrow">
            <a:avLst>
              <a:gd name="adj1" fmla="val 50000"/>
              <a:gd name="adj2" fmla="val 67804"/>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4" name="Rectangle 28"/>
          <p:cNvSpPr>
            <a:spLocks noChangeArrowheads="1"/>
          </p:cNvSpPr>
          <p:nvPr/>
        </p:nvSpPr>
        <p:spPr bwMode="gray">
          <a:xfrm>
            <a:off x="989013" y="6392863"/>
            <a:ext cx="5265737"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dirty="0"/>
              <a:t>○</a:t>
            </a:r>
            <a:r>
              <a:rPr lang="ja-JP" altLang="en-US" sz="1200" dirty="0"/>
              <a:t>実績報告は、下記提出先へ郵送又は持参してください。</a:t>
            </a:r>
            <a:endParaRPr lang="en-US" altLang="ja-JP" sz="1200" dirty="0"/>
          </a:p>
          <a:p>
            <a:pPr>
              <a:buFontTx/>
              <a:buNone/>
            </a:pPr>
            <a:r>
              <a:rPr lang="ja-JP" altLang="en-US" sz="1200" dirty="0"/>
              <a:t>　</a:t>
            </a:r>
          </a:p>
          <a:p>
            <a:pPr eaLnBrk="1" hangingPunct="1">
              <a:spcBef>
                <a:spcPct val="0"/>
              </a:spcBef>
              <a:buFontTx/>
              <a:buNone/>
            </a:pPr>
            <a:r>
              <a:rPr lang="ja-JP" altLang="en-US" sz="1000" dirty="0"/>
              <a:t>　　</a:t>
            </a:r>
          </a:p>
        </p:txBody>
      </p:sp>
      <p:sp>
        <p:nvSpPr>
          <p:cNvPr id="45" name="Rectangle 30"/>
          <p:cNvSpPr>
            <a:spLocks noChangeArrowheads="1"/>
          </p:cNvSpPr>
          <p:nvPr/>
        </p:nvSpPr>
        <p:spPr bwMode="gray">
          <a:xfrm>
            <a:off x="989013" y="3584575"/>
            <a:ext cx="54737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dirty="0"/>
              <a:t>【</a:t>
            </a:r>
            <a:r>
              <a:rPr lang="ja-JP" altLang="en-US" sz="1200" dirty="0"/>
              <a:t>事業を変更・中止・廃止したい場合</a:t>
            </a:r>
            <a:r>
              <a:rPr lang="en-US" altLang="ja-JP" sz="1200" dirty="0"/>
              <a:t>】</a:t>
            </a:r>
            <a:r>
              <a:rPr lang="ja-JP" altLang="en-US" sz="1200" dirty="0"/>
              <a:t>　</a:t>
            </a:r>
          </a:p>
          <a:p>
            <a:pPr eaLnBrk="1" hangingPunct="1">
              <a:spcBef>
                <a:spcPct val="0"/>
              </a:spcBef>
              <a:buFontTx/>
              <a:buNone/>
            </a:pPr>
            <a:r>
              <a:rPr lang="ja-JP" altLang="en-US" sz="1200" dirty="0"/>
              <a:t>　事業を変更・中止・廃止する場合には県の承認が必要です。</a:t>
            </a:r>
            <a:endParaRPr lang="en-US" altLang="ja-JP" sz="1200" dirty="0"/>
          </a:p>
          <a:p>
            <a:pPr eaLnBrk="1" hangingPunct="1">
              <a:spcBef>
                <a:spcPct val="0"/>
              </a:spcBef>
              <a:buFontTx/>
              <a:buNone/>
            </a:pPr>
            <a:r>
              <a:rPr lang="ja-JP" altLang="en-US" sz="1200" dirty="0"/>
              <a:t>　変更・中止・廃止申請書を下記提出先まで郵送又は持参してください。</a:t>
            </a:r>
          </a:p>
        </p:txBody>
      </p:sp>
      <p:graphicFrame>
        <p:nvGraphicFramePr>
          <p:cNvPr id="46" name="表 45"/>
          <p:cNvGraphicFramePr>
            <a:graphicFrameLocks noGrp="1"/>
          </p:cNvGraphicFramePr>
          <p:nvPr>
            <p:extLst>
              <p:ext uri="{D42A27DB-BD31-4B8C-83A1-F6EECF244321}">
                <p14:modId xmlns:p14="http://schemas.microsoft.com/office/powerpoint/2010/main" val="546198425"/>
              </p:ext>
            </p:extLst>
          </p:nvPr>
        </p:nvGraphicFramePr>
        <p:xfrm>
          <a:off x="628650" y="8048625"/>
          <a:ext cx="5753100" cy="1643063"/>
        </p:xfrm>
        <a:graphic>
          <a:graphicData uri="http://schemas.openxmlformats.org/drawingml/2006/table">
            <a:tbl>
              <a:tblPr firstRow="1" bandRow="1">
                <a:tableStyleId>{5940675A-B579-460E-94D1-54222C63F5DA}</a:tableStyleId>
              </a:tblPr>
              <a:tblGrid>
                <a:gridCol w="580926">
                  <a:extLst>
                    <a:ext uri="{9D8B030D-6E8A-4147-A177-3AD203B41FA5}">
                      <a16:colId xmlns:a16="http://schemas.microsoft.com/office/drawing/2014/main" val="20000"/>
                    </a:ext>
                  </a:extLst>
                </a:gridCol>
                <a:gridCol w="4123474">
                  <a:extLst>
                    <a:ext uri="{9D8B030D-6E8A-4147-A177-3AD203B41FA5}">
                      <a16:colId xmlns:a16="http://schemas.microsoft.com/office/drawing/2014/main" val="20001"/>
                    </a:ext>
                  </a:extLst>
                </a:gridCol>
                <a:gridCol w="1048700">
                  <a:extLst>
                    <a:ext uri="{9D8B030D-6E8A-4147-A177-3AD203B41FA5}">
                      <a16:colId xmlns:a16="http://schemas.microsoft.com/office/drawing/2014/main" val="20002"/>
                    </a:ext>
                  </a:extLst>
                </a:gridCol>
              </a:tblGrid>
              <a:tr h="180368">
                <a:tc>
                  <a:txBody>
                    <a:bodyPr/>
                    <a:lstStyle/>
                    <a:p>
                      <a:pPr algn="ctr">
                        <a:lnSpc>
                          <a:spcPts val="700"/>
                        </a:lnSpc>
                      </a:pPr>
                      <a:endParaRPr kumimoji="1" lang="ja-JP" altLang="en-US" sz="1000" dirty="0">
                        <a:latin typeface="+mn-ea"/>
                        <a:ea typeface="+mn-ea"/>
                      </a:endParaRPr>
                    </a:p>
                  </a:txBody>
                  <a:tcPr marL="91434" marR="91434" anchor="ctr"/>
                </a:tc>
                <a:tc>
                  <a:txBody>
                    <a:bodyPr/>
                    <a:lstStyle/>
                    <a:p>
                      <a:pPr algn="ctr">
                        <a:lnSpc>
                          <a:spcPts val="700"/>
                        </a:lnSpc>
                      </a:pPr>
                      <a:r>
                        <a:rPr kumimoji="1" lang="ja-JP" altLang="en-US" sz="1000" b="0" i="0" u="none" strike="noStrike" kern="1200" baseline="0" dirty="0" smtClean="0">
                          <a:solidFill>
                            <a:schemeClr val="tx1"/>
                          </a:solidFill>
                          <a:latin typeface="+mn-ea"/>
                          <a:ea typeface="+mn-ea"/>
                          <a:cs typeface="+mn-cs"/>
                        </a:rPr>
                        <a:t>所属</a:t>
                      </a:r>
                      <a:endParaRPr kumimoji="1" lang="ja-JP" altLang="en-US" sz="1000" dirty="0">
                        <a:latin typeface="+mn-ea"/>
                        <a:ea typeface="+mn-ea"/>
                      </a:endParaRPr>
                    </a:p>
                  </a:txBody>
                  <a:tcPr marL="91434" marR="91434" anchor="ctr"/>
                </a:tc>
                <a:tc>
                  <a:txBody>
                    <a:bodyPr/>
                    <a:lstStyle/>
                    <a:p>
                      <a:pPr algn="ctr">
                        <a:lnSpc>
                          <a:spcPts val="700"/>
                        </a:lnSpc>
                      </a:pPr>
                      <a:r>
                        <a:rPr kumimoji="1" lang="ja-JP" altLang="en-US" sz="1000" dirty="0" smtClean="0">
                          <a:latin typeface="+mn-ea"/>
                          <a:ea typeface="+mn-ea"/>
                        </a:rPr>
                        <a:t>電話</a:t>
                      </a:r>
                      <a:endParaRPr kumimoji="1" lang="ja-JP" altLang="en-US" sz="1000" dirty="0">
                        <a:latin typeface="+mn-ea"/>
                        <a:ea typeface="+mn-ea"/>
                      </a:endParaRPr>
                    </a:p>
                  </a:txBody>
                  <a:tcPr marL="91434" marR="91434" anchor="ctr"/>
                </a:tc>
                <a:extLst>
                  <a:ext uri="{0D108BD9-81ED-4DB2-BD59-A6C34878D82A}">
                    <a16:rowId xmlns:a16="http://schemas.microsoft.com/office/drawing/2014/main" val="10000"/>
                  </a:ext>
                </a:extLst>
              </a:tr>
              <a:tr h="269296">
                <a:tc>
                  <a:txBody>
                    <a:bodyPr/>
                    <a:lstStyle/>
                    <a:p>
                      <a:pPr marL="0" marR="0" lvl="0" indent="0" algn="l" defTabSz="914400" rtl="0" eaLnBrk="1" fontAlgn="auto" latinLnBrk="0" hangingPunct="1">
                        <a:lnSpc>
                          <a:spcPts val="700"/>
                        </a:lnSpc>
                        <a:spcBef>
                          <a:spcPts val="0"/>
                        </a:spcBef>
                        <a:spcAft>
                          <a:spcPts val="0"/>
                        </a:spcAft>
                        <a:buClrTx/>
                        <a:buSzTx/>
                        <a:buFontTx/>
                        <a:buNone/>
                        <a:tabLst/>
                        <a:defRPr/>
                      </a:pPr>
                      <a:endParaRPr kumimoji="1" lang="ja-JP" altLang="en-US" sz="1000" dirty="0" smtClean="0">
                        <a:latin typeface="+mn-ea"/>
                        <a:ea typeface="+mn-ea"/>
                      </a:endParaRPr>
                    </a:p>
                    <a:p>
                      <a:pPr algn="l" rtl="0">
                        <a:lnSpc>
                          <a:spcPts val="700"/>
                        </a:lnSpc>
                      </a:pPr>
                      <a:r>
                        <a:rPr kumimoji="1" lang="ja-JP" altLang="en-US" sz="1000" dirty="0" smtClean="0">
                          <a:latin typeface="+mn-ea"/>
                          <a:ea typeface="+mn-ea"/>
                        </a:rPr>
                        <a:t>問合せ</a:t>
                      </a:r>
                      <a:endParaRPr kumimoji="1" lang="ja-JP" altLang="en-US" sz="1000" dirty="0">
                        <a:latin typeface="+mn-ea"/>
                        <a:ea typeface="+mn-ea"/>
                      </a:endParaRPr>
                    </a:p>
                  </a:txBody>
                  <a:tcPr marL="91434" marR="91434" anchor="ctr"/>
                </a:tc>
                <a:tc>
                  <a:txBody>
                    <a:bodyPr/>
                    <a:lstStyle/>
                    <a:p>
                      <a:pPr algn="l">
                        <a:lnSpc>
                          <a:spcPts val="700"/>
                        </a:lnSpc>
                      </a:pPr>
                      <a:r>
                        <a:rPr kumimoji="1" lang="ja-JP" altLang="en-US" sz="1000" b="0" i="0" u="none" strike="noStrike" kern="1200" baseline="0" dirty="0" smtClean="0">
                          <a:solidFill>
                            <a:schemeClr val="tx1"/>
                          </a:solidFill>
                          <a:latin typeface="+mn-ea"/>
                          <a:ea typeface="+mn-ea"/>
                          <a:cs typeface="+mn-cs"/>
                        </a:rPr>
                        <a:t>農林</a:t>
                      </a:r>
                      <a:r>
                        <a:rPr kumimoji="1" lang="ja-JP" altLang="en-US" sz="1000" b="0" i="0" u="none" strike="noStrike" kern="1200" baseline="0" dirty="0" smtClean="0">
                          <a:solidFill>
                            <a:schemeClr val="tx1"/>
                          </a:solidFill>
                          <a:latin typeface="+mn-ea"/>
                          <a:ea typeface="+mn-ea"/>
                          <a:cs typeface="+mn-cs"/>
                        </a:rPr>
                        <a:t>水産部農業振興局経営支援課</a:t>
                      </a:r>
                      <a:r>
                        <a:rPr kumimoji="1" lang="ja-JP" altLang="en-US" sz="1000" b="0" i="0" u="none" strike="noStrike" kern="1200" baseline="0" dirty="0" smtClean="0">
                          <a:solidFill>
                            <a:srgbClr val="FF0000"/>
                          </a:solidFill>
                          <a:latin typeface="+mn-ea"/>
                          <a:ea typeface="+mn-ea"/>
                          <a:cs typeface="+mn-cs"/>
                        </a:rPr>
                        <a:t>　</a:t>
                      </a:r>
                      <a:r>
                        <a:rPr kumimoji="1" lang="en-US" altLang="ja-JP" sz="1000" b="0" i="0" u="none" strike="noStrike" kern="1200" baseline="0" dirty="0" smtClean="0">
                          <a:solidFill>
                            <a:srgbClr val="FF0000"/>
                          </a:solidFill>
                          <a:latin typeface="+mn-ea"/>
                          <a:ea typeface="+mn-ea"/>
                          <a:cs typeface="+mn-cs"/>
                        </a:rPr>
                        <a:t>※</a:t>
                      </a:r>
                      <a:r>
                        <a:rPr kumimoji="1" lang="ja-JP" altLang="en-US" sz="1000" b="0" i="0" u="none" strike="noStrike" kern="1200" baseline="0" dirty="0" smtClean="0">
                          <a:solidFill>
                            <a:srgbClr val="FF0000"/>
                          </a:solidFill>
                          <a:latin typeface="+mn-ea"/>
                          <a:ea typeface="+mn-ea"/>
                          <a:cs typeface="+mn-cs"/>
                        </a:rPr>
                        <a:t>電話番号は未定</a:t>
                      </a:r>
                      <a:endParaRPr kumimoji="1" lang="en-US" altLang="ja-JP" sz="1000" b="0" i="0" u="none" strike="noStrike" kern="1200" baseline="0" dirty="0" smtClean="0">
                        <a:solidFill>
                          <a:srgbClr val="FF0000"/>
                        </a:solidFill>
                        <a:latin typeface="+mn-ea"/>
                        <a:ea typeface="+mn-ea"/>
                        <a:cs typeface="+mn-cs"/>
                      </a:endParaRPr>
                    </a:p>
                  </a:txBody>
                  <a:tcPr marL="91434" marR="91434" anchor="ctr"/>
                </a:tc>
                <a:tc>
                  <a:txBody>
                    <a:bodyPr/>
                    <a:lstStyle/>
                    <a:p>
                      <a:pPr algn="ctr" rtl="0">
                        <a:lnSpc>
                          <a:spcPts val="700"/>
                        </a:lnSpc>
                      </a:pPr>
                      <a:r>
                        <a:rPr kumimoji="1" lang="en-US" altLang="ja-JP" sz="1000" b="0" i="0" u="none" strike="noStrike" kern="1200" baseline="0" dirty="0" smtClean="0">
                          <a:solidFill>
                            <a:schemeClr val="tx1"/>
                          </a:solidFill>
                          <a:latin typeface="+mn-ea"/>
                          <a:ea typeface="+mn-ea"/>
                          <a:cs typeface="+mn-cs"/>
                        </a:rPr>
                        <a:t>0857-26-</a:t>
                      </a:r>
                      <a:r>
                        <a:rPr kumimoji="1" lang="en-US" altLang="ja-JP" sz="1000" b="0" i="0" u="none" strike="noStrike" kern="1200" baseline="0" dirty="0" smtClean="0">
                          <a:solidFill>
                            <a:srgbClr val="FF0000"/>
                          </a:solidFill>
                          <a:latin typeface="+mn-ea"/>
                          <a:ea typeface="+mn-ea"/>
                          <a:cs typeface="+mn-cs"/>
                        </a:rPr>
                        <a:t>????</a:t>
                      </a:r>
                      <a:endParaRPr kumimoji="1" lang="en-US" altLang="ja-JP" sz="1000" b="0" i="0" u="none" strike="noStrike" kern="1200" baseline="0" dirty="0" smtClean="0">
                        <a:solidFill>
                          <a:srgbClr val="FF0000"/>
                        </a:solidFill>
                        <a:latin typeface="+mn-ea"/>
                        <a:ea typeface="+mn-ea"/>
                        <a:cs typeface="+mn-cs"/>
                      </a:endParaRPr>
                    </a:p>
                  </a:txBody>
                  <a:tcPr marL="91434" marR="91434" anchor="ctr"/>
                </a:tc>
                <a:extLst>
                  <a:ext uri="{0D108BD9-81ED-4DB2-BD59-A6C34878D82A}">
                    <a16:rowId xmlns:a16="http://schemas.microsoft.com/office/drawing/2014/main" val="10001"/>
                  </a:ext>
                </a:extLst>
              </a:tr>
              <a:tr h="233828">
                <a:tc rowSpan="5">
                  <a:txBody>
                    <a:bodyPr/>
                    <a:lstStyle/>
                    <a:p>
                      <a:pPr algn="l" rtl="0">
                        <a:lnSpc>
                          <a:spcPts val="700"/>
                        </a:lnSpc>
                      </a:pPr>
                      <a:r>
                        <a:rPr kumimoji="1" lang="ja-JP" altLang="en-US" sz="1000" dirty="0" smtClean="0">
                          <a:latin typeface="+mn-ea"/>
                          <a:ea typeface="+mn-ea"/>
                        </a:rPr>
                        <a:t>提出・</a:t>
                      </a:r>
                      <a:endParaRPr kumimoji="1" lang="en-US" altLang="ja-JP" sz="1000" dirty="0" smtClean="0">
                        <a:latin typeface="+mn-ea"/>
                        <a:ea typeface="+mn-ea"/>
                      </a:endParaRPr>
                    </a:p>
                    <a:p>
                      <a:pPr algn="l" rtl="0">
                        <a:lnSpc>
                          <a:spcPts val="700"/>
                        </a:lnSpc>
                      </a:pPr>
                      <a:endParaRPr kumimoji="1" lang="en-US" altLang="ja-JP" sz="1000" dirty="0" smtClean="0">
                        <a:latin typeface="+mn-ea"/>
                        <a:ea typeface="+mn-ea"/>
                      </a:endParaRPr>
                    </a:p>
                    <a:p>
                      <a:pPr algn="l" rtl="0">
                        <a:lnSpc>
                          <a:spcPts val="700"/>
                        </a:lnSpc>
                      </a:pPr>
                      <a:r>
                        <a:rPr kumimoji="1" lang="ja-JP" altLang="en-US" sz="1000" dirty="0" smtClean="0">
                          <a:latin typeface="+mn-ea"/>
                          <a:ea typeface="+mn-ea"/>
                        </a:rPr>
                        <a:t>問合せ</a:t>
                      </a:r>
                      <a:endParaRPr kumimoji="1" lang="ja-JP" altLang="en-US" sz="1000" dirty="0">
                        <a:latin typeface="+mn-ea"/>
                        <a:ea typeface="+mn-ea"/>
                      </a:endParaRPr>
                    </a:p>
                  </a:txBody>
                  <a:tcPr marL="91434" marR="91434" anchor="ctr"/>
                </a:tc>
                <a:tc>
                  <a:txBody>
                    <a:bodyPr/>
                    <a:lstStyle/>
                    <a:p>
                      <a:pPr algn="l">
                        <a:lnSpc>
                          <a:spcPts val="700"/>
                        </a:lnSpc>
                      </a:pPr>
                      <a:r>
                        <a:rPr kumimoji="1" lang="zh-TW" altLang="en-US" sz="1000" b="0" i="0" u="none" strike="noStrike" kern="1200" baseline="0" dirty="0" smtClean="0">
                          <a:solidFill>
                            <a:schemeClr val="tx1"/>
                          </a:solidFill>
                          <a:latin typeface="+mn-ea"/>
                          <a:ea typeface="+mn-ea"/>
                          <a:cs typeface="+mn-cs"/>
                        </a:rPr>
                        <a:t>農林水産部東部農林事務所農業振興課</a:t>
                      </a:r>
                      <a:endParaRPr kumimoji="1" lang="ja-JP" altLang="en-US" sz="1000" baseline="0" dirty="0">
                        <a:latin typeface="+mn-ea"/>
                        <a:ea typeface="+mn-ea"/>
                      </a:endParaRPr>
                    </a:p>
                  </a:txBody>
                  <a:tcPr marL="91434" marR="91434" anchor="ctr"/>
                </a:tc>
                <a:tc>
                  <a:txBody>
                    <a:bodyPr/>
                    <a:lstStyle/>
                    <a:p>
                      <a:pPr algn="ctr">
                        <a:lnSpc>
                          <a:spcPts val="700"/>
                        </a:lnSpc>
                      </a:pPr>
                      <a:r>
                        <a:rPr kumimoji="1" lang="en-US" altLang="ja-JP" sz="1000" dirty="0" smtClean="0">
                          <a:latin typeface="+mn-ea"/>
                          <a:ea typeface="+mn-ea"/>
                        </a:rPr>
                        <a:t>0857-20-3557</a:t>
                      </a:r>
                      <a:endParaRPr kumimoji="1" lang="ja-JP" altLang="en-US" sz="1000" dirty="0">
                        <a:latin typeface="+mn-ea"/>
                        <a:ea typeface="+mn-ea"/>
                      </a:endParaRPr>
                    </a:p>
                  </a:txBody>
                  <a:tcPr marL="91434" marR="91434" anchor="ctr"/>
                </a:tc>
                <a:extLst>
                  <a:ext uri="{0D108BD9-81ED-4DB2-BD59-A6C34878D82A}">
                    <a16:rowId xmlns:a16="http://schemas.microsoft.com/office/drawing/2014/main" val="10002"/>
                  </a:ext>
                </a:extLst>
              </a:tr>
              <a:tr h="269553">
                <a:tc vMerge="1">
                  <a:txBody>
                    <a:bodyPr/>
                    <a:lstStyle/>
                    <a:p>
                      <a:pPr algn="l" rtl="0">
                        <a:lnSpc>
                          <a:spcPts val="700"/>
                        </a:lnSpc>
                      </a:pPr>
                      <a:endParaRPr kumimoji="1" lang="ja-JP" altLang="en-US" sz="1000" dirty="0">
                        <a:latin typeface="+mn-ea"/>
                        <a:ea typeface="+mn-ea"/>
                      </a:endParaRPr>
                    </a:p>
                  </a:txBody>
                  <a:tcPr marL="91427" marR="91427" marT="45705" marB="45705" anchor="ctr"/>
                </a:tc>
                <a:tc>
                  <a:txBody>
                    <a:bodyPr/>
                    <a:lstStyle/>
                    <a:p>
                      <a:pPr algn="l">
                        <a:lnSpc>
                          <a:spcPts val="700"/>
                        </a:lnSpc>
                      </a:pPr>
                      <a:r>
                        <a:rPr kumimoji="1" lang="zh-TW" altLang="en-US" sz="1000" b="0" i="0" u="none" strike="noStrike" kern="1200" baseline="0" dirty="0" smtClean="0">
                          <a:solidFill>
                            <a:schemeClr val="tx1"/>
                          </a:solidFill>
                          <a:latin typeface="+mn-ea"/>
                          <a:ea typeface="+mn-ea"/>
                          <a:cs typeface="+mn-cs"/>
                        </a:rPr>
                        <a:t>農林水産部東部農林事務所八頭事務所農林業振興課農業振興室</a:t>
                      </a:r>
                      <a:endParaRPr kumimoji="1" lang="ja-JP" altLang="en-US" sz="1000" baseline="0" dirty="0">
                        <a:latin typeface="+mn-ea"/>
                        <a:ea typeface="+mn-ea"/>
                      </a:endParaRPr>
                    </a:p>
                  </a:txBody>
                  <a:tcPr marL="91434" marR="91434" anchor="ctr"/>
                </a:tc>
                <a:tc>
                  <a:txBody>
                    <a:bodyPr/>
                    <a:lstStyle/>
                    <a:p>
                      <a:pPr marL="0" marR="0" indent="0" algn="ctr" defTabSz="914400" rtl="0" eaLnBrk="1" fontAlgn="auto" latinLnBrk="0" hangingPunct="1">
                        <a:lnSpc>
                          <a:spcPts val="700"/>
                        </a:lnSpc>
                        <a:spcBef>
                          <a:spcPts val="0"/>
                        </a:spcBef>
                        <a:spcAft>
                          <a:spcPts val="0"/>
                        </a:spcAft>
                        <a:buClrTx/>
                        <a:buSzTx/>
                        <a:buFontTx/>
                        <a:buNone/>
                        <a:tabLst/>
                        <a:defRPr/>
                      </a:pPr>
                      <a:r>
                        <a:rPr kumimoji="1" lang="en-US" altLang="ja-JP" sz="1000" b="0" i="0" u="none" strike="noStrike" kern="1200" baseline="0" dirty="0" smtClean="0">
                          <a:solidFill>
                            <a:schemeClr val="tx1"/>
                          </a:solidFill>
                          <a:latin typeface="+mn-ea"/>
                          <a:ea typeface="+mn-ea"/>
                          <a:cs typeface="+mn-cs"/>
                        </a:rPr>
                        <a:t>0858-72-3815</a:t>
                      </a:r>
                    </a:p>
                  </a:txBody>
                  <a:tcPr marL="91434" marR="91434" anchor="ctr"/>
                </a:tc>
                <a:extLst>
                  <a:ext uri="{0D108BD9-81ED-4DB2-BD59-A6C34878D82A}">
                    <a16:rowId xmlns:a16="http://schemas.microsoft.com/office/drawing/2014/main" val="10003"/>
                  </a:ext>
                </a:extLst>
              </a:tr>
              <a:tr h="233247">
                <a:tc vMerge="1">
                  <a:txBody>
                    <a:bodyPr/>
                    <a:lstStyle/>
                    <a:p>
                      <a:pPr algn="l" rtl="0">
                        <a:lnSpc>
                          <a:spcPts val="700"/>
                        </a:lnSpc>
                      </a:pPr>
                      <a:endParaRPr kumimoji="1" lang="ja-JP" altLang="en-US" sz="1000" dirty="0">
                        <a:latin typeface="+mn-ea"/>
                        <a:ea typeface="+mn-ea"/>
                      </a:endParaRPr>
                    </a:p>
                  </a:txBody>
                  <a:tcPr marL="91427" marR="91427" marT="45705" marB="45705" anchor="ctr"/>
                </a:tc>
                <a:tc>
                  <a:txBody>
                    <a:bodyPr/>
                    <a:lstStyle/>
                    <a:p>
                      <a:pPr algn="l">
                        <a:lnSpc>
                          <a:spcPts val="700"/>
                        </a:lnSpc>
                      </a:pPr>
                      <a:r>
                        <a:rPr kumimoji="1" lang="zh-TW" altLang="en-US" sz="1000" b="0" i="0" u="none" strike="noStrike" kern="1200" baseline="0" dirty="0" smtClean="0">
                          <a:solidFill>
                            <a:schemeClr val="tx1"/>
                          </a:solidFill>
                          <a:latin typeface="+mn-ea"/>
                          <a:ea typeface="+mn-ea"/>
                          <a:cs typeface="+mn-cs"/>
                        </a:rPr>
                        <a:t>中部総合事務所農林局農業振興課</a:t>
                      </a:r>
                      <a:endParaRPr kumimoji="1" lang="ja-JP" altLang="en-US" sz="1000" b="1" baseline="0" dirty="0">
                        <a:latin typeface="+mn-ea"/>
                        <a:ea typeface="+mn-ea"/>
                      </a:endParaRPr>
                    </a:p>
                  </a:txBody>
                  <a:tcPr marL="91434" marR="91434" anchor="ctr"/>
                </a:tc>
                <a:tc>
                  <a:txBody>
                    <a:bodyPr/>
                    <a:lstStyle/>
                    <a:p>
                      <a:pPr algn="ctr">
                        <a:lnSpc>
                          <a:spcPts val="700"/>
                        </a:lnSpc>
                      </a:pPr>
                      <a:r>
                        <a:rPr kumimoji="1" lang="en-US" altLang="ja-JP" sz="1000" b="0" i="0" u="none" strike="noStrike" kern="1200" baseline="0" dirty="0" smtClean="0">
                          <a:solidFill>
                            <a:schemeClr val="tx1"/>
                          </a:solidFill>
                          <a:latin typeface="+mn-ea"/>
                          <a:ea typeface="+mn-ea"/>
                          <a:cs typeface="+mn-cs"/>
                        </a:rPr>
                        <a:t>0858-23-3162</a:t>
                      </a:r>
                      <a:endParaRPr kumimoji="1" lang="ja-JP" altLang="en-US" sz="1000" dirty="0">
                        <a:latin typeface="+mn-ea"/>
                        <a:ea typeface="+mn-ea"/>
                      </a:endParaRPr>
                    </a:p>
                  </a:txBody>
                  <a:tcPr marL="91434" marR="91434" anchor="ctr"/>
                </a:tc>
                <a:extLst>
                  <a:ext uri="{0D108BD9-81ED-4DB2-BD59-A6C34878D82A}">
                    <a16:rowId xmlns:a16="http://schemas.microsoft.com/office/drawing/2014/main" val="10004"/>
                  </a:ext>
                </a:extLst>
              </a:tr>
              <a:tr h="217509">
                <a:tc vMerge="1">
                  <a:txBody>
                    <a:bodyPr/>
                    <a:lstStyle/>
                    <a:p>
                      <a:pPr algn="l" rtl="0">
                        <a:lnSpc>
                          <a:spcPts val="700"/>
                        </a:lnSpc>
                      </a:pPr>
                      <a:endParaRPr kumimoji="1" lang="ja-JP" altLang="en-US" sz="1000" dirty="0">
                        <a:latin typeface="+mn-ea"/>
                        <a:ea typeface="+mn-ea"/>
                      </a:endParaRPr>
                    </a:p>
                  </a:txBody>
                  <a:tcPr marL="91427" marR="91427" marT="45705" marB="45705" anchor="ctr"/>
                </a:tc>
                <a:tc>
                  <a:txBody>
                    <a:bodyPr/>
                    <a:lstStyle/>
                    <a:p>
                      <a:pPr algn="l">
                        <a:lnSpc>
                          <a:spcPts val="700"/>
                        </a:lnSpc>
                      </a:pPr>
                      <a:r>
                        <a:rPr kumimoji="1" lang="zh-TW" altLang="en-US" sz="1000" b="0" i="0" u="none" strike="noStrike" kern="1200" baseline="0" dirty="0" smtClean="0">
                          <a:solidFill>
                            <a:schemeClr val="tx1"/>
                          </a:solidFill>
                          <a:latin typeface="+mn-ea"/>
                          <a:ea typeface="+mn-ea"/>
                          <a:cs typeface="+mn-cs"/>
                        </a:rPr>
                        <a:t>西部総合事務所農林局農林業</a:t>
                      </a:r>
                      <a:r>
                        <a:rPr kumimoji="1" lang="ja-JP" altLang="en-US" sz="1000" b="0" i="0" u="none" strike="noStrike" kern="1200" baseline="0" dirty="0" smtClean="0">
                          <a:solidFill>
                            <a:schemeClr val="tx1"/>
                          </a:solidFill>
                          <a:latin typeface="+mn-ea"/>
                          <a:ea typeface="+mn-ea"/>
                          <a:cs typeface="+mn-cs"/>
                        </a:rPr>
                        <a:t>振興課</a:t>
                      </a:r>
                      <a:endParaRPr kumimoji="1" lang="en-US" altLang="zh-TW" sz="1000" b="0" i="0" u="none" strike="noStrike" kern="1200" baseline="0" dirty="0" smtClean="0">
                        <a:solidFill>
                          <a:schemeClr val="tx1"/>
                        </a:solidFill>
                        <a:latin typeface="+mn-ea"/>
                        <a:ea typeface="+mn-ea"/>
                        <a:cs typeface="+mn-cs"/>
                      </a:endParaRPr>
                    </a:p>
                  </a:txBody>
                  <a:tcPr marL="91434" marR="91434" anchor="ctr"/>
                </a:tc>
                <a:tc>
                  <a:txBody>
                    <a:bodyPr/>
                    <a:lstStyle/>
                    <a:p>
                      <a:pPr algn="ctr">
                        <a:lnSpc>
                          <a:spcPts val="700"/>
                        </a:lnSpc>
                      </a:pPr>
                      <a:r>
                        <a:rPr kumimoji="1" lang="en-US" altLang="ja-JP" sz="1000" b="0" i="0" u="none" strike="noStrike" kern="1200" baseline="0" dirty="0" smtClean="0">
                          <a:solidFill>
                            <a:schemeClr val="tx1"/>
                          </a:solidFill>
                          <a:latin typeface="+mn-ea"/>
                          <a:ea typeface="+mn-ea"/>
                          <a:cs typeface="+mn-cs"/>
                        </a:rPr>
                        <a:t>0859-31-9643</a:t>
                      </a:r>
                      <a:endParaRPr kumimoji="1" lang="ja-JP" altLang="en-US" sz="1000" dirty="0">
                        <a:latin typeface="+mn-ea"/>
                        <a:ea typeface="+mn-ea"/>
                      </a:endParaRPr>
                    </a:p>
                  </a:txBody>
                  <a:tcPr marL="91434" marR="91434" anchor="ctr"/>
                </a:tc>
                <a:extLst>
                  <a:ext uri="{0D108BD9-81ED-4DB2-BD59-A6C34878D82A}">
                    <a16:rowId xmlns:a16="http://schemas.microsoft.com/office/drawing/2014/main" val="10005"/>
                  </a:ext>
                </a:extLst>
              </a:tr>
              <a:tr h="239262">
                <a:tc vMerge="1">
                  <a:txBody>
                    <a:bodyPr/>
                    <a:lstStyle/>
                    <a:p>
                      <a:pPr algn="l" rtl="0">
                        <a:lnSpc>
                          <a:spcPts val="700"/>
                        </a:lnSpc>
                      </a:pPr>
                      <a:endParaRPr kumimoji="1" lang="ja-JP" altLang="en-US" sz="1000" dirty="0">
                        <a:latin typeface="+mn-ea"/>
                        <a:ea typeface="+mn-ea"/>
                      </a:endParaRPr>
                    </a:p>
                  </a:txBody>
                  <a:tcPr marL="91427" marR="91427" marT="45705" marB="45705" anchor="ctr"/>
                </a:tc>
                <a:tc>
                  <a:txBody>
                    <a:bodyPr/>
                    <a:lstStyle/>
                    <a:p>
                      <a:pPr algn="l">
                        <a:lnSpc>
                          <a:spcPts val="700"/>
                        </a:lnSpc>
                      </a:pPr>
                      <a:r>
                        <a:rPr kumimoji="1" lang="zh-TW" altLang="en-US" sz="1000" b="0" i="0" u="none" strike="noStrike" kern="1200" baseline="0" dirty="0" smtClean="0">
                          <a:solidFill>
                            <a:schemeClr val="tx1"/>
                          </a:solidFill>
                          <a:latin typeface="+mn-ea"/>
                          <a:ea typeface="+mn-ea"/>
                          <a:cs typeface="+mn-cs"/>
                        </a:rPr>
                        <a:t>西部総合事務所日野振興ｾﾝﾀｰ日野振興局農林業振興課農業振興室</a:t>
                      </a:r>
                      <a:endParaRPr kumimoji="1" lang="ja-JP" altLang="en-US" sz="1000" baseline="0" dirty="0">
                        <a:latin typeface="+mn-ea"/>
                        <a:ea typeface="+mn-ea"/>
                      </a:endParaRPr>
                    </a:p>
                  </a:txBody>
                  <a:tcPr marL="91434" marR="91434" anchor="ctr"/>
                </a:tc>
                <a:tc>
                  <a:txBody>
                    <a:bodyPr/>
                    <a:lstStyle/>
                    <a:p>
                      <a:pPr marL="0" marR="0" indent="0" algn="ctr" defTabSz="914400" rtl="0" eaLnBrk="1" fontAlgn="auto" latinLnBrk="0" hangingPunct="1">
                        <a:lnSpc>
                          <a:spcPts val="700"/>
                        </a:lnSpc>
                        <a:spcBef>
                          <a:spcPts val="0"/>
                        </a:spcBef>
                        <a:spcAft>
                          <a:spcPts val="0"/>
                        </a:spcAft>
                        <a:buClrTx/>
                        <a:buSzTx/>
                        <a:buFontTx/>
                        <a:buNone/>
                        <a:tabLst/>
                        <a:defRPr/>
                      </a:pPr>
                      <a:r>
                        <a:rPr kumimoji="1" lang="en-US" altLang="ja-JP" sz="1000" b="0" i="0" u="none" strike="noStrike" kern="1200" baseline="0" dirty="0" smtClean="0">
                          <a:solidFill>
                            <a:schemeClr val="tx1"/>
                          </a:solidFill>
                          <a:latin typeface="+mn-ea"/>
                          <a:ea typeface="+mn-ea"/>
                          <a:cs typeface="+mn-cs"/>
                        </a:rPr>
                        <a:t>0859-72-2003</a:t>
                      </a:r>
                    </a:p>
                  </a:txBody>
                  <a:tcPr marL="91434" marR="91434" anchor="ctr"/>
                </a:tc>
                <a:extLst>
                  <a:ext uri="{0D108BD9-81ED-4DB2-BD59-A6C34878D82A}">
                    <a16:rowId xmlns:a16="http://schemas.microsoft.com/office/drawing/2014/main" val="10006"/>
                  </a:ext>
                </a:extLst>
              </a:tr>
            </a:tbl>
          </a:graphicData>
        </a:graphic>
      </p:graphicFrame>
      <p:sp>
        <p:nvSpPr>
          <p:cNvPr id="47" name="Rectangle 29"/>
          <p:cNvSpPr>
            <a:spLocks noChangeArrowheads="1"/>
          </p:cNvSpPr>
          <p:nvPr/>
        </p:nvSpPr>
        <p:spPr bwMode="gray">
          <a:xfrm>
            <a:off x="919163" y="4808538"/>
            <a:ext cx="5462587"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dirty="0"/>
              <a:t>※</a:t>
            </a:r>
            <a:r>
              <a:rPr lang="ja-JP" altLang="en-US" sz="1200" dirty="0"/>
              <a:t>事業の完了とは</a:t>
            </a:r>
            <a:endParaRPr lang="en-US" altLang="ja-JP" sz="1200" dirty="0"/>
          </a:p>
          <a:p>
            <a:pPr eaLnBrk="1" hangingPunct="1">
              <a:spcBef>
                <a:spcPct val="0"/>
              </a:spcBef>
              <a:buFontTx/>
              <a:buNone/>
            </a:pPr>
            <a:r>
              <a:rPr lang="ja-JP" altLang="en-US" sz="1200" dirty="0" smtClean="0"/>
              <a:t>・</a:t>
            </a:r>
            <a:r>
              <a:rPr lang="ja-JP" altLang="en-US" sz="1200" dirty="0"/>
              <a:t>間接補助（市町村が間接交付主体）：</a:t>
            </a:r>
            <a:endParaRPr lang="en-US" altLang="ja-JP" sz="1200" dirty="0"/>
          </a:p>
          <a:p>
            <a:pPr eaLnBrk="1" hangingPunct="1">
              <a:spcBef>
                <a:spcPct val="0"/>
              </a:spcBef>
              <a:buFontTx/>
              <a:buNone/>
            </a:pPr>
            <a:r>
              <a:rPr lang="ja-JP" altLang="en-US" sz="1200" dirty="0"/>
              <a:t>　　市町村が納品や施設の完成を確認し検査を終了した日又は間接補助金の支払日</a:t>
            </a:r>
          </a:p>
          <a:p>
            <a:pPr eaLnBrk="1" hangingPunct="1">
              <a:spcBef>
                <a:spcPct val="0"/>
              </a:spcBef>
              <a:buFontTx/>
              <a:buNone/>
            </a:pPr>
            <a:endParaRPr lang="en-US" altLang="ja-JP" sz="1200" dirty="0"/>
          </a:p>
          <a:p>
            <a:pPr eaLnBrk="1" hangingPunct="1">
              <a:spcBef>
                <a:spcPct val="0"/>
              </a:spcBef>
              <a:buFontTx/>
              <a:buNone/>
            </a:pPr>
            <a:r>
              <a:rPr lang="ja-JP" altLang="en-US" sz="1200" dirty="0"/>
              <a:t>　</a:t>
            </a:r>
            <a:endParaRPr lang="ja-JP" altLang="en-US" sz="1100" dirty="0"/>
          </a:p>
        </p:txBody>
      </p:sp>
      <p:sp>
        <p:nvSpPr>
          <p:cNvPr id="48" name="対角する 2 つの角を切り取った四角形 47"/>
          <p:cNvSpPr/>
          <p:nvPr/>
        </p:nvSpPr>
        <p:spPr>
          <a:xfrm>
            <a:off x="754063" y="6842125"/>
            <a:ext cx="5400675" cy="703263"/>
          </a:xfrm>
          <a:prstGeom prst="snip2Diag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600" dirty="0">
                <a:solidFill>
                  <a:schemeClr val="tx1"/>
                </a:solidFill>
              </a:rPr>
              <a:t>◎補助金の支払い</a:t>
            </a:r>
            <a:endParaRPr lang="en-US" altLang="ja-JP" sz="1600" dirty="0">
              <a:solidFill>
                <a:schemeClr val="tx1"/>
              </a:solidFill>
            </a:endParaRPr>
          </a:p>
          <a:p>
            <a:pPr>
              <a:defRPr/>
            </a:pPr>
            <a:r>
              <a:rPr lang="ja-JP" altLang="en-US" sz="1200" dirty="0">
                <a:solidFill>
                  <a:schemeClr val="tx1"/>
                </a:solidFill>
              </a:rPr>
              <a:t>　　　　　実績報告が提出され、事務調査終了後、速やかに支払いを行います。</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1279</TotalTime>
  <Words>145</Words>
  <Application>Microsoft Office PowerPoint</Application>
  <PresentationFormat>A4 210 x 297 mm</PresentationFormat>
  <Paragraphs>46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ＭＳ Ｐゴシック</vt:lpstr>
      <vt:lpstr>游ゴシック</vt:lpstr>
      <vt:lpstr>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鳥取県庁</dc:creator>
  <cp:lastModifiedBy>鳥取県</cp:lastModifiedBy>
  <cp:revision>39</cp:revision>
  <cp:lastPrinted>2018-03-29T05:31:19Z</cp:lastPrinted>
  <dcterms:created xsi:type="dcterms:W3CDTF">2011-10-06T10:16:35Z</dcterms:created>
  <dcterms:modified xsi:type="dcterms:W3CDTF">2025-03-04T06:39:20Z</dcterms:modified>
</cp:coreProperties>
</file>